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1"/>
  </p:notesMasterIdLst>
  <p:sldIdLst>
    <p:sldId id="256" r:id="rId5"/>
    <p:sldId id="257" r:id="rId6"/>
    <p:sldId id="258" r:id="rId7"/>
    <p:sldId id="283" r:id="rId8"/>
    <p:sldId id="284" r:id="rId9"/>
    <p:sldId id="285" r:id="rId10"/>
    <p:sldId id="270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82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scadia Mono" panose="020B0609020000020004" pitchFamily="49" charset="0"/>
      <p:regular r:id="rId26"/>
      <p:bold r:id="rId27"/>
    </p:embeddedFont>
    <p:embeddedFont>
      <p:font typeface="Nunito Sans" panose="020B0604020202020204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Extrabold" panose="020B0604020202020204" charset="0"/>
      <p:bold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8F1C"/>
    <a:srgbClr val="F4633A"/>
    <a:srgbClr val="C800A1"/>
    <a:srgbClr val="5C068C"/>
    <a:srgbClr val="4C484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9107E9-501F-4BC9-AA15-A933EAA9167B}">
  <a:tblStyle styleId="{A79107E9-501F-4BC9-AA15-A933EAA91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7C80E1-D192-4936-A9D2-8B656F38C62A}" styleName="Table_1">
    <a:wholeTbl>
      <a:tcTxStyle b="off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E"/>
          </a:solidFill>
        </a:fill>
      </a:tcStyle>
    </a:wholeTbl>
    <a:band1H>
      <a:tcTxStyle/>
      <a:tcStyle>
        <a:tcBdr/>
        <a:fill>
          <a:solidFill>
            <a:srgbClr val="CBCDD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D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3409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3409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14B5-5DFF-4660-8555-F7CD0DA2E36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0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70734b55_0_1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7970734b55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CUSTOM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CUSTOM_7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CUSTOM_6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 1">
  <p:cSld name="TITLE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l="45425" t="19100" r="51390" b="17612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TITLE_AND_BODY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2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 1">
  <p:cSld name="05_1 Column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 Extrabold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Title Slide 2">
  <p:cSld name="BLANK_8">
    <p:bg>
      <p:bgPr>
        <a:solidFill>
          <a:srgbClr val="ECEFF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CUSTOM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/>
          <p:nvPr/>
        </p:nvSpPr>
        <p:spPr>
          <a:xfrm>
            <a:off x="-9600" y="-9450"/>
            <a:ext cx="9163200" cy="51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">
  <p:cSld name="Blank_1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5299"/>
            <a:ext cx="9144005" cy="5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45" y="386027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49" y="225694"/>
            <a:ext cx="425216" cy="42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Divider_0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6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TITLE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1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5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CUSTOM_9_1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CUSTOM_9_1_1_1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CUSTOM_5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80" r:id="rId17"/>
    <p:sldLayoutId id="2147483682" r:id="rId18"/>
    <p:sldLayoutId id="2147483687" r:id="rId19"/>
    <p:sldLayoutId id="2147483688" r:id="rId20"/>
    <p:sldLayoutId id="2147483693" r:id="rId21"/>
    <p:sldLayoutId id="2147483694" r:id="rId22"/>
    <p:sldLayoutId id="2147483695" r:id="rId23"/>
    <p:sldLayoutId id="2147483697" r:id="rId24"/>
    <p:sldLayoutId id="214748369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enic/MAUIPreview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449700" y="1105825"/>
            <a:ext cx="3608100" cy="3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Preview to MAUI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(Multi-platform App UI)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700" dirty="0">
              <a:solidFill>
                <a:srgbClr val="FFFFFF"/>
              </a:solidFill>
              <a:latin typeface="Proxima Nova Extrabold"/>
              <a:ea typeface="Proxima Nova"/>
              <a:cs typeface="Proxima Nova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Week 3</a:t>
            </a:r>
            <a:endParaRPr sz="34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08A89AA-004F-4C55-A3B6-27911DBC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00" y="1401389"/>
            <a:ext cx="4956942" cy="24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Tabbed Navigation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D8970-3577-41BA-B0CD-52EDA8C530A5}"/>
              </a:ext>
            </a:extLst>
          </p:cNvPr>
          <p:cNvSpPr/>
          <p:nvPr/>
        </p:nvSpPr>
        <p:spPr>
          <a:xfrm>
            <a:off x="386499" y="908636"/>
            <a:ext cx="4185501" cy="471184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(iOS), top/bottom (Android)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22B898-A147-4B77-97CC-BB6B65951300}"/>
              </a:ext>
            </a:extLst>
          </p:cNvPr>
          <p:cNvSpPr/>
          <p:nvPr/>
        </p:nvSpPr>
        <p:spPr>
          <a:xfrm>
            <a:off x="386498" y="1601918"/>
            <a:ext cx="4185501" cy="47118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and or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A1B44-C59E-4A48-A895-5862AF7EA8CA}"/>
              </a:ext>
            </a:extLst>
          </p:cNvPr>
          <p:cNvSpPr/>
          <p:nvPr/>
        </p:nvSpPr>
        <p:spPr>
          <a:xfrm>
            <a:off x="386498" y="2295200"/>
            <a:ext cx="4185501" cy="47118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root (not in </a:t>
            </a:r>
            <a:r>
              <a:rPr lang="en-US" dirty="0" err="1"/>
              <a:t>NavigationPage</a:t>
            </a:r>
            <a:r>
              <a:rPr lang="en-US" dirty="0"/>
              <a:t>) (iOS)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8E4DD-514F-4D6F-860F-FEA423F9F8B0}"/>
              </a:ext>
            </a:extLst>
          </p:cNvPr>
          <p:cNvSpPr/>
          <p:nvPr/>
        </p:nvSpPr>
        <p:spPr>
          <a:xfrm>
            <a:off x="386498" y="2988482"/>
            <a:ext cx="4185501" cy="47118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than five tabs results in “more” tab when bottom tabs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7553A-4ECE-49A5-979F-CBBF455C1724}"/>
              </a:ext>
            </a:extLst>
          </p:cNvPr>
          <p:cNvSpPr/>
          <p:nvPr/>
        </p:nvSpPr>
        <p:spPr>
          <a:xfrm>
            <a:off x="386498" y="4359869"/>
            <a:ext cx="6376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TabbedPage.SetToolbarPlacement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(this, </a:t>
            </a:r>
            <a:r>
              <a:rPr lang="en-US" sz="1200" dirty="0" err="1">
                <a:solidFill>
                  <a:srgbClr val="808080"/>
                </a:solidFill>
                <a:latin typeface="Cascadia Mono" panose="020B0609020000020004" pitchFamily="49" charset="0"/>
              </a:rPr>
              <a:t>ToolbarPlacement.Bottom</a:t>
            </a:r>
            <a:r>
              <a:rPr lang="en-US" sz="1200" dirty="0">
                <a:solidFill>
                  <a:srgbClr val="80808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  <p:pic>
        <p:nvPicPr>
          <p:cNvPr id="18" name="Picture 2" descr="Screenshot of a TabbedPage containing three tabs, on iOS and Android">
            <a:extLst>
              <a:ext uri="{FF2B5EF4-FFF2-40B4-BE49-F238E27FC236}">
                <a16:creationId xmlns:a16="http://schemas.microsoft.com/office/drawing/2014/main" id="{177C4D71-62B0-44BE-ADE2-5447012A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671899"/>
            <a:ext cx="3691873" cy="35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6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 3: Tabbed Page</a:t>
            </a:r>
          </a:p>
        </p:txBody>
      </p:sp>
    </p:spTree>
    <p:extLst>
      <p:ext uri="{BB962C8B-B14F-4D97-AF65-F5344CB8AC3E}">
        <p14:creationId xmlns:p14="http://schemas.microsoft.com/office/powerpoint/2010/main" val="33546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FlyoutPage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D8970-3577-41BA-B0CD-52EDA8C530A5}"/>
              </a:ext>
            </a:extLst>
          </p:cNvPr>
          <p:cNvSpPr/>
          <p:nvPr/>
        </p:nvSpPr>
        <p:spPr>
          <a:xfrm>
            <a:off x="386499" y="908636"/>
            <a:ext cx="4185501" cy="471184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or items and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22B898-A147-4B77-97CC-BB6B65951300}"/>
              </a:ext>
            </a:extLst>
          </p:cNvPr>
          <p:cNvSpPr/>
          <p:nvPr/>
        </p:nvSpPr>
        <p:spPr>
          <a:xfrm>
            <a:off x="880126" y="1601918"/>
            <a:ext cx="3691873" cy="47118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Flyout (Menu)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A1B44-C59E-4A48-A895-5862AF7EA8CA}"/>
              </a:ext>
            </a:extLst>
          </p:cNvPr>
          <p:cNvSpPr/>
          <p:nvPr/>
        </p:nvSpPr>
        <p:spPr>
          <a:xfrm>
            <a:off x="880126" y="2295200"/>
            <a:ext cx="3691873" cy="47118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 (detail pages)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8E4DD-514F-4D6F-860F-FEA423F9F8B0}"/>
              </a:ext>
            </a:extLst>
          </p:cNvPr>
          <p:cNvSpPr/>
          <p:nvPr/>
        </p:nvSpPr>
        <p:spPr>
          <a:xfrm>
            <a:off x="386498" y="2988482"/>
            <a:ext cx="4185501" cy="47118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adaptive with tablet size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01027-3794-4A2C-A378-A4ED6E6488F8}"/>
              </a:ext>
            </a:extLst>
          </p:cNvPr>
          <p:cNvSpPr/>
          <p:nvPr/>
        </p:nvSpPr>
        <p:spPr>
          <a:xfrm>
            <a:off x="386498" y="3681764"/>
            <a:ext cx="4185501" cy="47118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root (not in </a:t>
            </a:r>
            <a:r>
              <a:rPr lang="en-US" dirty="0" err="1"/>
              <a:t>NavigationPage</a:t>
            </a:r>
            <a:r>
              <a:rPr lang="en-US" dirty="0"/>
              <a:t>) (iOS)</a:t>
            </a:r>
          </a:p>
        </p:txBody>
      </p:sp>
      <p:pic>
        <p:nvPicPr>
          <p:cNvPr id="11" name="Picture 2" descr="Flyout Page Components">
            <a:extLst>
              <a:ext uri="{FF2B5EF4-FFF2-40B4-BE49-F238E27FC236}">
                <a16:creationId xmlns:a16="http://schemas.microsoft.com/office/drawing/2014/main" id="{9D0B47E1-B110-41A1-AD6C-F01C9DC94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36" y="908636"/>
            <a:ext cx="4193759" cy="21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0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 4: Flyout Page</a:t>
            </a:r>
          </a:p>
        </p:txBody>
      </p:sp>
    </p:spTree>
    <p:extLst>
      <p:ext uri="{BB962C8B-B14F-4D97-AF65-F5344CB8AC3E}">
        <p14:creationId xmlns:p14="http://schemas.microsoft.com/office/powerpoint/2010/main" val="332623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FlyoutPage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D8970-3577-41BA-B0CD-52EDA8C530A5}"/>
              </a:ext>
            </a:extLst>
          </p:cNvPr>
          <p:cNvSpPr/>
          <p:nvPr/>
        </p:nvSpPr>
        <p:spPr>
          <a:xfrm>
            <a:off x="386499" y="908636"/>
            <a:ext cx="4185501" cy="471184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Scroll to left and right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22B898-A147-4B77-97CC-BB6B65951300}"/>
              </a:ext>
            </a:extLst>
          </p:cNvPr>
          <p:cNvSpPr/>
          <p:nvPr/>
        </p:nvSpPr>
        <p:spPr>
          <a:xfrm>
            <a:off x="386498" y="1601918"/>
            <a:ext cx="4185501" cy="47118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scroll default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A1B44-C59E-4A48-A895-5862AF7EA8CA}"/>
              </a:ext>
            </a:extLst>
          </p:cNvPr>
          <p:cNvSpPr/>
          <p:nvPr/>
        </p:nvSpPr>
        <p:spPr>
          <a:xfrm>
            <a:off x="880126" y="2295200"/>
            <a:ext cx="3691873" cy="47118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scroll vertically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8E4DD-514F-4D6F-860F-FEA423F9F8B0}"/>
              </a:ext>
            </a:extLst>
          </p:cNvPr>
          <p:cNvSpPr/>
          <p:nvPr/>
        </p:nvSpPr>
        <p:spPr>
          <a:xfrm>
            <a:off x="386498" y="2988482"/>
            <a:ext cx="4185501" cy="47118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Amount of scrolling controllable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011F72-672F-4FF2-BFDC-573991FB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724" y="908636"/>
            <a:ext cx="3105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05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 5</a:t>
            </a:r>
            <a:r>
              <a:rPr lang="en-US"/>
              <a:t>: Scroll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2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7EE7F-9BFE-4A80-986A-4546E1138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E8FFA5-D9BF-475B-BFBD-D74E9417DC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C9CE02-2468-447B-96C7-C2435AF7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8073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https://github.com/Magenic/MAUIPreview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Navigation Topics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68543-6AC5-4D35-9FEF-68039C456B1A}"/>
              </a:ext>
            </a:extLst>
          </p:cNvPr>
          <p:cNvSpPr/>
          <p:nvPr/>
        </p:nvSpPr>
        <p:spPr>
          <a:xfrm>
            <a:off x="386500" y="939800"/>
            <a:ext cx="8311452" cy="485800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Navigation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2866D-1B0B-4229-A33E-0FA1CD83C70E}"/>
              </a:ext>
            </a:extLst>
          </p:cNvPr>
          <p:cNvSpPr/>
          <p:nvPr/>
        </p:nvSpPr>
        <p:spPr>
          <a:xfrm>
            <a:off x="386498" y="1606212"/>
            <a:ext cx="8311452" cy="485800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Modal Navigation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A6F2A-CC2F-46FF-8093-AC369EFEE379}"/>
              </a:ext>
            </a:extLst>
          </p:cNvPr>
          <p:cNvSpPr/>
          <p:nvPr/>
        </p:nvSpPr>
        <p:spPr>
          <a:xfrm>
            <a:off x="386498" y="2272624"/>
            <a:ext cx="8311452" cy="485800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Tabbed Navigation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6B7EA-E968-4D80-A000-1D4FDAA8F730}"/>
              </a:ext>
            </a:extLst>
          </p:cNvPr>
          <p:cNvSpPr/>
          <p:nvPr/>
        </p:nvSpPr>
        <p:spPr>
          <a:xfrm>
            <a:off x="386498" y="2939036"/>
            <a:ext cx="8311452" cy="485800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Flyout Navigation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E91B2-6CA4-45CA-BF83-4088717437D9}"/>
              </a:ext>
            </a:extLst>
          </p:cNvPr>
          <p:cNvSpPr/>
          <p:nvPr/>
        </p:nvSpPr>
        <p:spPr>
          <a:xfrm>
            <a:off x="386498" y="3605448"/>
            <a:ext cx="8311452" cy="4858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Carousel Navigation</a:t>
            </a:r>
          </a:p>
        </p:txBody>
      </p:sp>
    </p:spTree>
    <p:extLst>
      <p:ext uri="{BB962C8B-B14F-4D97-AF65-F5344CB8AC3E}">
        <p14:creationId xmlns:p14="http://schemas.microsoft.com/office/powerpoint/2010/main" val="427999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Navigation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472CF-1F58-4AB4-9C30-76F708D26336}"/>
              </a:ext>
            </a:extLst>
          </p:cNvPr>
          <p:cNvSpPr/>
          <p:nvPr/>
        </p:nvSpPr>
        <p:spPr>
          <a:xfrm>
            <a:off x="228600" y="866936"/>
            <a:ext cx="4153294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Contains other pages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A2B34B-ABEB-479E-9ED7-42A981372611}"/>
              </a:ext>
            </a:extLst>
          </p:cNvPr>
          <p:cNvSpPr/>
          <p:nvPr/>
        </p:nvSpPr>
        <p:spPr>
          <a:xfrm>
            <a:off x="228598" y="1372053"/>
            <a:ext cx="4153295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a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49F1-490C-4486-9A0E-40CB6A6AA0E5}"/>
              </a:ext>
            </a:extLst>
          </p:cNvPr>
          <p:cNvSpPr/>
          <p:nvPr/>
        </p:nvSpPr>
        <p:spPr>
          <a:xfrm>
            <a:off x="4762106" y="871183"/>
            <a:ext cx="4153294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Handles transition animation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4B0E0-EE11-4B28-BDF4-6135361F5818}"/>
              </a:ext>
            </a:extLst>
          </p:cNvPr>
          <p:cNvSpPr/>
          <p:nvPr/>
        </p:nvSpPr>
        <p:spPr>
          <a:xfrm>
            <a:off x="4762106" y="1372053"/>
            <a:ext cx="4153294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Doesn’t require a hardware back button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5EB1EF-D382-4558-80BE-E0CD4E9EEB1C}"/>
              </a:ext>
            </a:extLst>
          </p:cNvPr>
          <p:cNvSpPr/>
          <p:nvPr/>
        </p:nvSpPr>
        <p:spPr>
          <a:xfrm>
            <a:off x="265061" y="2016092"/>
            <a:ext cx="1771650" cy="254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A08A1-BA7A-47B8-B64A-A74A0858472D}"/>
              </a:ext>
            </a:extLst>
          </p:cNvPr>
          <p:cNvSpPr/>
          <p:nvPr/>
        </p:nvSpPr>
        <p:spPr>
          <a:xfrm>
            <a:off x="265061" y="2016092"/>
            <a:ext cx="1771650" cy="30777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Page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DE898-5493-4B75-AC5F-25FE12B9B3B6}"/>
              </a:ext>
            </a:extLst>
          </p:cNvPr>
          <p:cNvSpPr txBox="1"/>
          <p:nvPr/>
        </p:nvSpPr>
        <p:spPr>
          <a:xfrm>
            <a:off x="992532" y="3153620"/>
            <a:ext cx="316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B00CE-3478-4C69-A8A4-D6C4303E7102}"/>
              </a:ext>
            </a:extLst>
          </p:cNvPr>
          <p:cNvSpPr/>
          <p:nvPr/>
        </p:nvSpPr>
        <p:spPr>
          <a:xfrm>
            <a:off x="3686175" y="2023316"/>
            <a:ext cx="1771650" cy="247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7A38FA-0CF6-4CD6-9259-14A06F883086}"/>
              </a:ext>
            </a:extLst>
          </p:cNvPr>
          <p:cNvSpPr/>
          <p:nvPr/>
        </p:nvSpPr>
        <p:spPr>
          <a:xfrm>
            <a:off x="3686175" y="2019069"/>
            <a:ext cx="1771650" cy="30777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&lt; Page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565FD-EB01-489F-9B8E-2A6C0DE09EDF}"/>
              </a:ext>
            </a:extLst>
          </p:cNvPr>
          <p:cNvSpPr txBox="1"/>
          <p:nvPr/>
        </p:nvSpPr>
        <p:spPr>
          <a:xfrm>
            <a:off x="4354399" y="3153620"/>
            <a:ext cx="31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D5D574-D28C-4664-BC82-FB0900499184}"/>
              </a:ext>
            </a:extLst>
          </p:cNvPr>
          <p:cNvSpPr/>
          <p:nvPr/>
        </p:nvSpPr>
        <p:spPr>
          <a:xfrm>
            <a:off x="7103718" y="2019018"/>
            <a:ext cx="1771650" cy="2479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D6D025-4A70-4D8A-92BA-284FBA4AF107}"/>
              </a:ext>
            </a:extLst>
          </p:cNvPr>
          <p:cNvSpPr/>
          <p:nvPr/>
        </p:nvSpPr>
        <p:spPr>
          <a:xfrm>
            <a:off x="7107289" y="2023316"/>
            <a:ext cx="1771650" cy="300553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Page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9D3F0-4031-4BE0-A4F9-142D82C18FE3}"/>
              </a:ext>
            </a:extLst>
          </p:cNvPr>
          <p:cNvSpPr txBox="1"/>
          <p:nvPr/>
        </p:nvSpPr>
        <p:spPr>
          <a:xfrm>
            <a:off x="7831189" y="3103523"/>
            <a:ext cx="31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Right Arrow 13">
            <a:extLst>
              <a:ext uri="{FF2B5EF4-FFF2-40B4-BE49-F238E27FC236}">
                <a16:creationId xmlns:a16="http://schemas.microsoft.com/office/drawing/2014/main" id="{0BF19C27-EB72-44F7-8FFE-F3A0ADC77942}"/>
              </a:ext>
            </a:extLst>
          </p:cNvPr>
          <p:cNvSpPr/>
          <p:nvPr/>
        </p:nvSpPr>
        <p:spPr>
          <a:xfrm>
            <a:off x="2259595" y="3744681"/>
            <a:ext cx="1229393" cy="50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1">
            <a:extLst>
              <a:ext uri="{FF2B5EF4-FFF2-40B4-BE49-F238E27FC236}">
                <a16:creationId xmlns:a16="http://schemas.microsoft.com/office/drawing/2014/main" id="{6F647C15-7DA1-4127-837E-C4D0A9957F61}"/>
              </a:ext>
            </a:extLst>
          </p:cNvPr>
          <p:cNvSpPr/>
          <p:nvPr/>
        </p:nvSpPr>
        <p:spPr>
          <a:xfrm>
            <a:off x="5738950" y="3761258"/>
            <a:ext cx="1196132" cy="50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Pushing a Page to the Modal Stack">
            <a:extLst>
              <a:ext uri="{FF2B5EF4-FFF2-40B4-BE49-F238E27FC236}">
                <a16:creationId xmlns:a16="http://schemas.microsoft.com/office/drawing/2014/main" id="{515CA9F6-D424-46DB-8B89-5C24D386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46" y="3086218"/>
            <a:ext cx="1229393" cy="40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Popping a Page from the Modal Stack">
            <a:extLst>
              <a:ext uri="{FF2B5EF4-FFF2-40B4-BE49-F238E27FC236}">
                <a16:creationId xmlns:a16="http://schemas.microsoft.com/office/drawing/2014/main" id="{6FD84AF3-A33E-4962-8D7D-C0366100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02" y="3086578"/>
            <a:ext cx="1273141" cy="40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2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Navigation Toolbar can have Actions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4BD49F-96C9-40E5-B291-6C49A254B281}"/>
              </a:ext>
            </a:extLst>
          </p:cNvPr>
          <p:cNvSpPr/>
          <p:nvPr/>
        </p:nvSpPr>
        <p:spPr>
          <a:xfrm>
            <a:off x="228600" y="866936"/>
            <a:ext cx="4153294" cy="361799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or right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355CAF-64B3-4199-8E84-C9B224085AD5}"/>
              </a:ext>
            </a:extLst>
          </p:cNvPr>
          <p:cNvSpPr/>
          <p:nvPr/>
        </p:nvSpPr>
        <p:spPr>
          <a:xfrm>
            <a:off x="228598" y="1372053"/>
            <a:ext cx="4153295" cy="361799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Icons, text (but not both), click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B80CCF-61CD-408E-97A3-4664BC0F00F0}"/>
              </a:ext>
            </a:extLst>
          </p:cNvPr>
          <p:cNvSpPr/>
          <p:nvPr/>
        </p:nvSpPr>
        <p:spPr>
          <a:xfrm>
            <a:off x="4762106" y="871183"/>
            <a:ext cx="4153294" cy="357552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 down / more / Secondary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29AE31-F762-4964-9BD6-4382BB4FA5C4}"/>
              </a:ext>
            </a:extLst>
          </p:cNvPr>
          <p:cNvSpPr/>
          <p:nvPr/>
        </p:nvSpPr>
        <p:spPr>
          <a:xfrm>
            <a:off x="4762106" y="1372053"/>
            <a:ext cx="4153294" cy="357552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change with page</a:t>
            </a:r>
          </a:p>
        </p:txBody>
      </p:sp>
      <p:pic>
        <p:nvPicPr>
          <p:cNvPr id="21" name="Picture 2" descr="android">
            <a:extLst>
              <a:ext uri="{FF2B5EF4-FFF2-40B4-BE49-F238E27FC236}">
                <a16:creationId xmlns:a16="http://schemas.microsoft.com/office/drawing/2014/main" id="{F0EC6F71-16DB-4711-879A-240F063F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1" y="1926297"/>
            <a:ext cx="3308239" cy="10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ndroidsecondary">
            <a:extLst>
              <a:ext uri="{FF2B5EF4-FFF2-40B4-BE49-F238E27FC236}">
                <a16:creationId xmlns:a16="http://schemas.microsoft.com/office/drawing/2014/main" id="{3ABC39AA-04FD-45C4-A9CA-82F52F51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1" y="3336742"/>
            <a:ext cx="3308239" cy="92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os">
            <a:extLst>
              <a:ext uri="{FF2B5EF4-FFF2-40B4-BE49-F238E27FC236}">
                <a16:creationId xmlns:a16="http://schemas.microsoft.com/office/drawing/2014/main" id="{E01F6381-F84F-42AB-983B-359DBB68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58" y="1924390"/>
            <a:ext cx="3832609" cy="10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iossecondary">
            <a:extLst>
              <a:ext uri="{FF2B5EF4-FFF2-40B4-BE49-F238E27FC236}">
                <a16:creationId xmlns:a16="http://schemas.microsoft.com/office/drawing/2014/main" id="{9833A10D-BF19-45AD-B8E8-46B3DF1CE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58" y="3336742"/>
            <a:ext cx="3832609" cy="13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8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Adding Actions to a Toolbar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F44FBBA-3152-466D-AD0F-7FBB972BFBF6}"/>
              </a:ext>
            </a:extLst>
          </p:cNvPr>
          <p:cNvSpPr txBox="1">
            <a:spLocks/>
          </p:cNvSpPr>
          <p:nvPr/>
        </p:nvSpPr>
        <p:spPr>
          <a:xfrm>
            <a:off x="432154" y="911226"/>
            <a:ext cx="8432446" cy="3567642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&lt;</a:t>
            </a:r>
            <a:r>
              <a:rPr lang="en-US" sz="1200" dirty="0" err="1"/>
              <a:t>ContentPage.ToolbarItems</a:t>
            </a:r>
            <a:r>
              <a:rPr lang="en-US" sz="1200" dirty="0"/>
              <a:t>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ToolbarItem</a:t>
            </a:r>
            <a:r>
              <a:rPr lang="en-US" sz="1200" dirty="0"/>
              <a:t> Name="MenuItem1" Order="Primary" Icon="Microsoft.png" Text="Item 1" Priority="0" /&gt; </a:t>
            </a:r>
          </a:p>
          <a:p>
            <a:r>
              <a:rPr lang="en-US" sz="1200" dirty="0"/>
              <a:t>	&lt;</a:t>
            </a:r>
            <a:r>
              <a:rPr lang="en-US" sz="1200" dirty="0" err="1"/>
              <a:t>ToolbarItem</a:t>
            </a:r>
            <a:r>
              <a:rPr lang="en-US" sz="1200" dirty="0"/>
              <a:t> Name="MenuItem2" Order="Primary" Icon="Xamarin.png" Text="Item 2" Priority="1" /&gt;</a:t>
            </a:r>
          </a:p>
          <a:p>
            <a:r>
              <a:rPr lang="en-US" sz="1200" dirty="0"/>
              <a:t>&lt;/</a:t>
            </a:r>
            <a:r>
              <a:rPr lang="en-US" sz="1200" dirty="0" err="1"/>
              <a:t>ContentPage.ToolbarItems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7857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 1: Navigation Page</a:t>
            </a:r>
          </a:p>
        </p:txBody>
      </p:sp>
    </p:spTree>
    <p:extLst>
      <p:ext uri="{BB962C8B-B14F-4D97-AF65-F5344CB8AC3E}">
        <p14:creationId xmlns:p14="http://schemas.microsoft.com/office/powerpoint/2010/main" val="189314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Modal Navigation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5F2E705-AFB6-40E6-8D98-A9ED8FC5D421}"/>
              </a:ext>
            </a:extLst>
          </p:cNvPr>
          <p:cNvSpPr txBox="1">
            <a:spLocks/>
          </p:cNvSpPr>
          <p:nvPr/>
        </p:nvSpPr>
        <p:spPr>
          <a:xfrm>
            <a:off x="432154" y="911225"/>
            <a:ext cx="4884913" cy="22637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separate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Denotes an operation or operations that need to be finished or cancelled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Native to iOS, simulated on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back button on toolbar</a:t>
            </a:r>
          </a:p>
          <a:p>
            <a:endParaRPr lang="en-US" dirty="0"/>
          </a:p>
          <a:p>
            <a:r>
              <a:rPr lang="en-US" dirty="0"/>
              <a:t>await </a:t>
            </a:r>
            <a:r>
              <a:rPr lang="en-US" dirty="0" err="1"/>
              <a:t>Navigation.PushModalAsync</a:t>
            </a:r>
            <a:r>
              <a:rPr lang="en-US" dirty="0"/>
              <a:t> (</a:t>
            </a:r>
            <a:r>
              <a:rPr lang="en-US" dirty="0" err="1"/>
              <a:t>detailPage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26472-37B0-42C5-96D1-154E6B494054}"/>
              </a:ext>
            </a:extLst>
          </p:cNvPr>
          <p:cNvSpPr txBox="1"/>
          <p:nvPr/>
        </p:nvSpPr>
        <p:spPr>
          <a:xfrm>
            <a:off x="383356" y="3909109"/>
            <a:ext cx="833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xmlns:ios</a:t>
            </a:r>
            <a:r>
              <a:rPr lang="en-US" sz="1200" dirty="0"/>
              <a:t>="clr-namespace:Xamarin.Forms.PlatformConfiguration.iOSSpecific;assembly=</a:t>
            </a:r>
            <a:r>
              <a:rPr lang="en-US" sz="1200" dirty="0" err="1"/>
              <a:t>Xamarin.Forms.Core</a:t>
            </a:r>
            <a:r>
              <a:rPr lang="en-US" sz="1200" dirty="0"/>
              <a:t>”</a:t>
            </a:r>
          </a:p>
          <a:p>
            <a:r>
              <a:rPr lang="en-US" sz="1200" dirty="0" err="1"/>
              <a:t>ios:Page.UseSafeArea</a:t>
            </a:r>
            <a:r>
              <a:rPr lang="en-US" sz="1200" dirty="0"/>
              <a:t>="true"</a:t>
            </a:r>
          </a:p>
        </p:txBody>
      </p:sp>
      <p:pic>
        <p:nvPicPr>
          <p:cNvPr id="17" name="Picture 2" descr="Modal Page Example">
            <a:extLst>
              <a:ext uri="{FF2B5EF4-FFF2-40B4-BE49-F238E27FC236}">
                <a16:creationId xmlns:a16="http://schemas.microsoft.com/office/drawing/2014/main" id="{5DEB9283-6D82-41C1-8A97-AA1A0E0E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52" y="694001"/>
            <a:ext cx="3294350" cy="30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dal Page Example">
            <a:extLst>
              <a:ext uri="{FF2B5EF4-FFF2-40B4-BE49-F238E27FC236}">
                <a16:creationId xmlns:a16="http://schemas.microsoft.com/office/drawing/2014/main" id="{0E89E5F2-0F87-47FC-B930-9FDB691B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52" y="846401"/>
            <a:ext cx="3294350" cy="30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04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Demo 2: Modal Page</a:t>
            </a:r>
          </a:p>
        </p:txBody>
      </p:sp>
    </p:spTree>
    <p:extLst>
      <p:ext uri="{BB962C8B-B14F-4D97-AF65-F5344CB8AC3E}">
        <p14:creationId xmlns:p14="http://schemas.microsoft.com/office/powerpoint/2010/main" val="3087908813"/>
      </p:ext>
    </p:extLst>
  </p:cSld>
  <p:clrMapOvr>
    <a:masterClrMapping/>
  </p:clrMapOvr>
</p:sld>
</file>

<file path=ppt/theme/theme1.xml><?xml version="1.0" encoding="utf-8"?>
<a:theme xmlns:a="http://schemas.openxmlformats.org/drawingml/2006/main" name="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5bbab8-467e-4925-bdcc-e0e2f60ddd6b">
      <UserInfo>
        <DisplayName>Magenic Members</DisplayName>
        <AccountId>50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12" ma:contentTypeDescription="Create a new document." ma:contentTypeScope="" ma:versionID="35556fed14cb04eaf81830b8702e92b8">
  <xsd:schema xmlns:xsd="http://www.w3.org/2001/XMLSchema" xmlns:xs="http://www.w3.org/2001/XMLSchema" xmlns:p="http://schemas.microsoft.com/office/2006/metadata/properties" xmlns:ns2="b0aa1c58-5626-41c9-874b-ab0ef78bbeee" xmlns:ns3="d45bbab8-467e-4925-bdcc-e0e2f60ddd6b" targetNamespace="http://schemas.microsoft.com/office/2006/metadata/properties" ma:root="true" ma:fieldsID="e4ae7c41783e6faf6de1a4886618ae0d" ns2:_="" ns3:_="">
    <xsd:import namespace="b0aa1c58-5626-41c9-874b-ab0ef78bbeee"/>
    <xsd:import namespace="d45bbab8-467e-4925-bdcc-e0e2f60dd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bab8-467e-4925-bdcc-e0e2f60dd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7D8288-D080-4FB4-9B96-2047110F496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d45bbab8-467e-4925-bdcc-e0e2f60ddd6b"/>
  </ds:schemaRefs>
</ds:datastoreItem>
</file>

<file path=customXml/itemProps2.xml><?xml version="1.0" encoding="utf-8"?>
<ds:datastoreItem xmlns:ds="http://schemas.openxmlformats.org/officeDocument/2006/customXml" ds:itemID="{04E05DF9-A10B-4757-BCBF-6A46CBEED2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C54A2C-A86B-4D27-B32F-C7E69FF5E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d45bbab8-467e-4925-bdcc-e0e2f60dd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347</Words>
  <Application>Microsoft Office PowerPoint</Application>
  <PresentationFormat>On-screen Show (16:9)</PresentationFormat>
  <Paragraphs>65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Proxima Nova</vt:lpstr>
      <vt:lpstr>Arial</vt:lpstr>
      <vt:lpstr>Cascadia Mono</vt:lpstr>
      <vt:lpstr>Proxima Nova Extrabold</vt:lpstr>
      <vt:lpstr>Tahoma</vt:lpstr>
      <vt:lpstr>Nunito Sans</vt:lpstr>
      <vt:lpstr>CSV Theme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1: Navigation Page</vt:lpstr>
      <vt:lpstr>PowerPoint Presentation</vt:lpstr>
      <vt:lpstr>Demo 2: Modal Page</vt:lpstr>
      <vt:lpstr>PowerPoint Presentation</vt:lpstr>
      <vt:lpstr>Demo 3: Tabbed Page</vt:lpstr>
      <vt:lpstr>PowerPoint Presentation</vt:lpstr>
      <vt:lpstr>Demo 4: Flyout Page</vt:lpstr>
      <vt:lpstr>PowerPoint Presentation</vt:lpstr>
      <vt:lpstr>Demo 5: Scroll View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E. Ford</cp:lastModifiedBy>
  <cp:revision>49</cp:revision>
  <dcterms:modified xsi:type="dcterms:W3CDTF">2021-08-03T02:13:23Z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